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588"/>
  </p:normalViewPr>
  <p:slideViewPr>
    <p:cSldViewPr snapToGrid="0" snapToObjects="1">
      <p:cViewPr varScale="1">
        <p:scale>
          <a:sx n="105" d="100"/>
          <a:sy n="105" d="100"/>
        </p:scale>
        <p:origin x="3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E9D9F-0455-9540-97B8-CE85223572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54AA9C-D62A-6643-9077-23D74036FA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5BB8D-5810-AC4D-BD8E-07E259870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965D0-28E5-1E44-9866-139C64C5D853}" type="datetimeFigureOut">
              <a:rPr lang="en-US" smtClean="0"/>
              <a:t>7/16/20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7F4554-B9E4-554C-B8F8-BB1245DC9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C9D7E-2A89-C944-8B78-3B11C617E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B88E-815C-024A-93F5-8B2643BC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547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25368-D722-0043-A42C-F0AF671B5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F886B8-378C-D34E-B3B0-5292B333A8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D2081-DCA2-C249-A9E2-4D20DC607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965D0-28E5-1E44-9866-139C64C5D853}" type="datetimeFigureOut">
              <a:rPr lang="en-US" smtClean="0"/>
              <a:t>7/16/20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D6ABA-5392-7C41-A091-C33CFC5DE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518F16-97E4-F747-A5C5-BE6AF1A69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B88E-815C-024A-93F5-8B2643BC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3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2AFF64-194D-7A4B-B1CA-C2759E446A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97B387-E60E-D941-A657-8121AD7D7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9D4A1-8E11-7E48-9FC1-F853C258D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965D0-28E5-1E44-9866-139C64C5D853}" type="datetimeFigureOut">
              <a:rPr lang="en-US" smtClean="0"/>
              <a:t>7/16/20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6DC68-9BFE-E243-B727-34C864F93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B8503-BE6A-9D45-B09E-0F79F1AC2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B88E-815C-024A-93F5-8B2643BC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107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2FABD-3272-EB46-8F9A-9EDEAFC0E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F30F9-B37A-3745-9181-8D1944A8C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F4A1E-CF91-E84D-BB02-86DE3ED3C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965D0-28E5-1E44-9866-139C64C5D853}" type="datetimeFigureOut">
              <a:rPr lang="en-US" smtClean="0"/>
              <a:t>7/16/20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D8A23-0DEB-8A48-A041-C80D89F94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3715C-9EB1-674B-ADBA-8C55C3C9B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B88E-815C-024A-93F5-8B2643BC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49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8E409-4381-B343-8ECD-DD4416CC0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C8DDDA-D13D-4A40-B9BF-2112B1AB9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12E94-5587-5B46-B84F-727F17BC2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965D0-28E5-1E44-9866-139C64C5D853}" type="datetimeFigureOut">
              <a:rPr lang="en-US" smtClean="0"/>
              <a:t>7/16/20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13455-A074-0A43-931E-7B66BB363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285A6-CDDD-E74C-9190-7DD8B98F9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B88E-815C-024A-93F5-8B2643BC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898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00904-D5EA-EA46-BB99-5777F2079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8F6DF-D9D8-B246-B6CF-DB9505E4EE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804A4D-91E6-A942-B4A4-1B2F2100C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4B17D3-99FF-8747-9100-0B9E80611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965D0-28E5-1E44-9866-139C64C5D853}" type="datetimeFigureOut">
              <a:rPr lang="en-US" smtClean="0"/>
              <a:t>7/16/20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24F06D-60EA-AF40-8780-CC92939C7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7A4BD0-7A96-7D48-8346-44A34D47B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B88E-815C-024A-93F5-8B2643BC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048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8C4D3-038A-CE4F-BE03-19B251315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99EC7-7376-0E4B-AB2E-C26265819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583B29-A60D-D348-94FA-253DE6D8B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1B03EF-2952-EC47-A7CC-CEC7ABF5A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DE401F-0B05-424E-B92C-E683BD05D2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263158-1F81-2A49-9D97-595709814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965D0-28E5-1E44-9866-139C64C5D853}" type="datetimeFigureOut">
              <a:rPr lang="en-US" smtClean="0"/>
              <a:t>7/16/20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D1FF6E-BB84-284E-9E7B-F1F99DE60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62BEFC-FC7E-A649-80DD-DF82F3899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B88E-815C-024A-93F5-8B2643BC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9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45D59-3C96-2C46-BFB0-48824177A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13B1AF-9F1E-3546-AA82-61B5C2BA3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965D0-28E5-1E44-9866-139C64C5D853}" type="datetimeFigureOut">
              <a:rPr lang="en-US" smtClean="0"/>
              <a:t>7/16/20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01BADF-FC0F-5E43-A4FB-B99CE6A13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399D17-1FCE-6F4F-937F-9C1644A6F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B88E-815C-024A-93F5-8B2643BC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197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C5590F-3943-5641-9C3E-DC33CB3BB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965D0-28E5-1E44-9866-139C64C5D853}" type="datetimeFigureOut">
              <a:rPr lang="en-US" smtClean="0"/>
              <a:t>7/16/20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74A82E-4952-9A4F-8795-2BE3705C6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C5D0BE-4ED4-1643-B7EE-179E5363C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B88E-815C-024A-93F5-8B2643BC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773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F8EE4-CD01-394A-A44F-3F9716038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308C8-4AA4-0944-876F-BF09ABEA7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33BEB0-B884-7543-A0AC-C3BA35D4D8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025062-AF8B-E146-B961-E9A657957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965D0-28E5-1E44-9866-139C64C5D853}" type="datetimeFigureOut">
              <a:rPr lang="en-US" smtClean="0"/>
              <a:t>7/16/20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5BB4D-23F9-7641-B7EE-66E96074F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9FBAA5-0772-1047-A77F-7C50DA937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B88E-815C-024A-93F5-8B2643BC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07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167FD-251A-044A-A971-6858CCAD9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7D3F5F-F357-B546-9077-552A31B8AE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935EAB-20B9-5C49-9FAF-042CC4E913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713992-CD8D-EB49-8BA7-8157334E3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965D0-28E5-1E44-9866-139C64C5D853}" type="datetimeFigureOut">
              <a:rPr lang="en-US" smtClean="0"/>
              <a:t>7/16/20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534F8-41DA-E94B-B4A8-52BEF4C7E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604384-25B2-7642-9CE3-3E63AD10C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B88E-815C-024A-93F5-8B2643BC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814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2C4820-A695-6D4D-BF14-7C1CBF264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86E2C-6CFB-4A44-86B5-796068BB9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03A283-6B93-6F42-9DCB-4A4A8CA57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965D0-28E5-1E44-9866-139C64C5D853}" type="datetimeFigureOut">
              <a:rPr lang="en-US" smtClean="0"/>
              <a:t>7/16/20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6C151-70CD-BF44-AF0C-B88524D828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1E926-7769-044B-AB1E-7317BE301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2B88E-815C-024A-93F5-8B2643BC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63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658500B-DA99-664D-BB68-F325E2286AF7}"/>
              </a:ext>
            </a:extLst>
          </p:cNvPr>
          <p:cNvGrpSpPr/>
          <p:nvPr/>
        </p:nvGrpSpPr>
        <p:grpSpPr>
          <a:xfrm>
            <a:off x="254643" y="114630"/>
            <a:ext cx="4832415" cy="738664"/>
            <a:chOff x="682752" y="219456"/>
            <a:chExt cx="10631424" cy="738664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95EC9A5E-F716-ED4F-8152-B03711AA1738}"/>
                </a:ext>
              </a:extLst>
            </p:cNvPr>
            <p:cNvSpPr txBox="1"/>
            <p:nvPr/>
          </p:nvSpPr>
          <p:spPr>
            <a:xfrm>
              <a:off x="682752" y="219456"/>
              <a:ext cx="10631424" cy="369332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5000"/>
                    <a:lumOff val="95000"/>
                  </a:schemeClr>
                </a:gs>
                <a:gs pos="74000">
                  <a:schemeClr val="accent6">
                    <a:lumMod val="45000"/>
                    <a:lumOff val="55000"/>
                  </a:schemeClr>
                </a:gs>
                <a:gs pos="83000">
                  <a:schemeClr val="accent6">
                    <a:lumMod val="45000"/>
                    <a:lumOff val="55000"/>
                  </a:schemeClr>
                </a:gs>
                <a:gs pos="100000">
                  <a:schemeClr val="accent6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Akaju" panose="02000500000000000000" pitchFamily="2" charset="0"/>
                </a:rPr>
                <a:t>Catton Grove Primary School - History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583C8CC-46BC-6147-8E7E-3301B2CCD112}"/>
                </a:ext>
              </a:extLst>
            </p:cNvPr>
            <p:cNvSpPr txBox="1"/>
            <p:nvPr/>
          </p:nvSpPr>
          <p:spPr>
            <a:xfrm>
              <a:off x="682752" y="588788"/>
              <a:ext cx="2140862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kaju" panose="02000500000000000000" pitchFamily="2" charset="0"/>
                </a:rPr>
                <a:t>Year 3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AF5A105-1A08-404C-A9BF-B06540678D1F}"/>
                </a:ext>
              </a:extLst>
            </p:cNvPr>
            <p:cNvSpPr txBox="1"/>
            <p:nvPr/>
          </p:nvSpPr>
          <p:spPr>
            <a:xfrm>
              <a:off x="2823614" y="588788"/>
              <a:ext cx="8490562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kaju" panose="02000500000000000000" pitchFamily="2" charset="0"/>
                </a:rPr>
                <a:t>Topic: Rainforest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949EE55-06F8-264E-B5E3-DB296E9C19E0}"/>
              </a:ext>
            </a:extLst>
          </p:cNvPr>
          <p:cNvGrpSpPr/>
          <p:nvPr/>
        </p:nvGrpSpPr>
        <p:grpSpPr>
          <a:xfrm>
            <a:off x="254643" y="998971"/>
            <a:ext cx="4832415" cy="2123658"/>
            <a:chOff x="254643" y="998971"/>
            <a:chExt cx="4832415" cy="2123658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22D7C83-CB05-8B4A-922C-54C38C58CF28}"/>
                </a:ext>
              </a:extLst>
            </p:cNvPr>
            <p:cNvSpPr txBox="1"/>
            <p:nvPr/>
          </p:nvSpPr>
          <p:spPr>
            <a:xfrm>
              <a:off x="254643" y="998971"/>
              <a:ext cx="4832415" cy="370390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5000"/>
                    <a:lumOff val="95000"/>
                  </a:schemeClr>
                </a:gs>
                <a:gs pos="74000">
                  <a:schemeClr val="accent6">
                    <a:lumMod val="45000"/>
                    <a:lumOff val="55000"/>
                  </a:schemeClr>
                </a:gs>
                <a:gs pos="83000">
                  <a:schemeClr val="accent6">
                    <a:lumMod val="45000"/>
                    <a:lumOff val="55000"/>
                  </a:schemeClr>
                </a:gs>
                <a:gs pos="100000">
                  <a:schemeClr val="accent6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Akaju" panose="02000500000000000000" pitchFamily="2" charset="0"/>
                </a:rPr>
                <a:t>What should I already know?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4C8D8E2-1956-414A-865F-9A49AAF2CBCA}"/>
                </a:ext>
              </a:extLst>
            </p:cNvPr>
            <p:cNvSpPr txBox="1"/>
            <p:nvPr/>
          </p:nvSpPr>
          <p:spPr>
            <a:xfrm>
              <a:off x="254643" y="1368303"/>
              <a:ext cx="4832415" cy="175432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457200" lvl="0" indent="-3048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ts val="1200"/>
                <a:buFont typeface="Arial" panose="020B0604020202020204" pitchFamily="34" charset="0"/>
                <a:buChar char="•"/>
              </a:pPr>
              <a:r>
                <a:rPr lang="en-GB" altLang="en-US" sz="1200" dirty="0">
                  <a:solidFill>
                    <a:srgbClr val="000000"/>
                  </a:solidFill>
                  <a:latin typeface="Segoe Print" panose="02000800000000000000" pitchFamily="2" charset="0"/>
                  <a:cs typeface="Arial" panose="020B0604020202020204" pitchFamily="34" charset="0"/>
                  <a:sym typeface="Arial" panose="020B0604020202020204" pitchFamily="34" charset="0"/>
                </a:rPr>
                <a:t>The weather is humid and it often rains in a rainforest. </a:t>
              </a:r>
            </a:p>
            <a:p>
              <a:pPr marL="457200" lvl="0" indent="-3048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ts val="1200"/>
                <a:buFont typeface="Arial" panose="020B0604020202020204" pitchFamily="34" charset="0"/>
                <a:buChar char="•"/>
              </a:pPr>
              <a:r>
                <a:rPr lang="en-GB" altLang="en-US" sz="1200" dirty="0">
                  <a:solidFill>
                    <a:srgbClr val="000000"/>
                  </a:solidFill>
                  <a:latin typeface="Segoe Print" panose="02000800000000000000" pitchFamily="2" charset="0"/>
                  <a:cs typeface="Arial" panose="020B0604020202020204" pitchFamily="34" charset="0"/>
                  <a:sym typeface="Arial" panose="020B0604020202020204" pitchFamily="34" charset="0"/>
                </a:rPr>
                <a:t>Animals, plants and insects live in the rainforest. </a:t>
              </a:r>
            </a:p>
            <a:p>
              <a:pPr marL="457200" lvl="0" indent="-3048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ts val="1200"/>
                <a:buFont typeface="Arial" panose="020B0604020202020204" pitchFamily="34" charset="0"/>
                <a:buChar char="•"/>
              </a:pPr>
              <a:r>
                <a:rPr lang="en-GB" altLang="en-US" sz="1200" dirty="0">
                  <a:solidFill>
                    <a:srgbClr val="000000"/>
                  </a:solidFill>
                  <a:latin typeface="Segoe Print" panose="02000800000000000000" pitchFamily="2" charset="0"/>
                  <a:cs typeface="Arial" panose="020B0604020202020204" pitchFamily="34" charset="0"/>
                  <a:sym typeface="Arial" panose="020B0604020202020204" pitchFamily="34" charset="0"/>
                </a:rPr>
                <a:t>There is more than one rainforest. </a:t>
              </a:r>
            </a:p>
            <a:p>
              <a:pPr marL="457200" lvl="0" indent="-3048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ts val="1200"/>
                <a:buFont typeface="Arial" panose="020B0604020202020204" pitchFamily="34" charset="0"/>
                <a:buChar char="•"/>
              </a:pPr>
              <a:r>
                <a:rPr lang="en-GB" altLang="en-US" sz="1200" dirty="0">
                  <a:solidFill>
                    <a:srgbClr val="000000"/>
                  </a:solidFill>
                  <a:latin typeface="Segoe Print" panose="02000800000000000000" pitchFamily="2" charset="0"/>
                  <a:cs typeface="Arial" panose="020B0604020202020204" pitchFamily="34" charset="0"/>
                  <a:sym typeface="Arial" panose="020B0604020202020204" pitchFamily="34" charset="0"/>
                </a:rPr>
                <a:t>The Amazon Rainforest is the largest rainforest in the world. </a:t>
              </a:r>
            </a:p>
            <a:p>
              <a:pPr marL="457200" lvl="0" indent="-3048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ts val="1200"/>
                <a:buFont typeface="Arial" panose="020B0604020202020204" pitchFamily="34" charset="0"/>
                <a:buChar char="•"/>
              </a:pPr>
              <a:r>
                <a:rPr lang="en-GB" altLang="en-US" sz="1200" dirty="0">
                  <a:solidFill>
                    <a:srgbClr val="000000"/>
                  </a:solidFill>
                  <a:latin typeface="Segoe Print" panose="02000800000000000000" pitchFamily="2" charset="0"/>
                  <a:cs typeface="Arial" panose="020B0604020202020204" pitchFamily="34" charset="0"/>
                  <a:sym typeface="Arial" panose="020B0604020202020204" pitchFamily="34" charset="0"/>
                </a:rPr>
                <a:t>Rainforests are in countries close to the equator.</a:t>
              </a:r>
            </a:p>
            <a:p>
              <a:pPr marL="457200" lvl="0" indent="-3048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ts val="1200"/>
                <a:buFont typeface="Arial" panose="020B0604020202020204" pitchFamily="34" charset="0"/>
                <a:buChar char="•"/>
              </a:pPr>
              <a:r>
                <a:rPr lang="en-GB" altLang="en-US" sz="1200" dirty="0">
                  <a:solidFill>
                    <a:srgbClr val="000000"/>
                  </a:solidFill>
                  <a:latin typeface="Segoe Print" panose="02000800000000000000" pitchFamily="2" charset="0"/>
                  <a:cs typeface="Arial" panose="020B0604020202020204" pitchFamily="34" charset="0"/>
                  <a:sym typeface="Arial" panose="020B0604020202020204" pitchFamily="34" charset="0"/>
                </a:rPr>
                <a:t>That the equator divides the planet into a Northern Hemisphere and a Southern Hemisphere.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B67C0A3-9509-A344-888F-5BA79038C4EB}"/>
              </a:ext>
            </a:extLst>
          </p:cNvPr>
          <p:cNvGrpSpPr/>
          <p:nvPr/>
        </p:nvGrpSpPr>
        <p:grpSpPr>
          <a:xfrm>
            <a:off x="254643" y="3307295"/>
            <a:ext cx="8084685" cy="3066742"/>
            <a:chOff x="254643" y="2746626"/>
            <a:chExt cx="4832415" cy="3066742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3B8DBB2-0EEB-BB46-9A1C-81172B9AA6DF}"/>
                </a:ext>
              </a:extLst>
            </p:cNvPr>
            <p:cNvSpPr txBox="1"/>
            <p:nvPr/>
          </p:nvSpPr>
          <p:spPr>
            <a:xfrm>
              <a:off x="254643" y="2746626"/>
              <a:ext cx="4832415" cy="370390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5000"/>
                    <a:lumOff val="95000"/>
                  </a:schemeClr>
                </a:gs>
                <a:gs pos="74000">
                  <a:schemeClr val="accent6">
                    <a:lumMod val="45000"/>
                    <a:lumOff val="55000"/>
                  </a:schemeClr>
                </a:gs>
                <a:gs pos="83000">
                  <a:schemeClr val="accent6">
                    <a:lumMod val="45000"/>
                    <a:lumOff val="55000"/>
                  </a:schemeClr>
                </a:gs>
                <a:gs pos="100000">
                  <a:schemeClr val="accent6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Akaju" panose="02000500000000000000" pitchFamily="2" charset="0"/>
                </a:rPr>
                <a:t>Core Knowledge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A9922CA-35C3-C543-B8B0-A70A68A0AF31}"/>
                </a:ext>
              </a:extLst>
            </p:cNvPr>
            <p:cNvSpPr txBox="1"/>
            <p:nvPr/>
          </p:nvSpPr>
          <p:spPr>
            <a:xfrm>
              <a:off x="254643" y="3115957"/>
              <a:ext cx="4832415" cy="269741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457200" lvl="0" indent="-3048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buChar char="•"/>
              </a:pPr>
              <a:r>
                <a:rPr lang="en-GB" altLang="en-US" sz="1200" dirty="0">
                  <a:solidFill>
                    <a:srgbClr val="000000"/>
                  </a:solidFill>
                  <a:latin typeface="Segoe Print" panose="02000800000000000000" pitchFamily="2" charset="0"/>
                  <a:cs typeface="Arial" panose="020B0604020202020204" pitchFamily="34" charset="0"/>
                  <a:sym typeface="Arial" panose="020B0604020202020204" pitchFamily="34" charset="0"/>
                </a:rPr>
                <a:t>The Amazon rainforest is important because it provides home and shelter for many animals and over 40,000 different plant species that are not found elsewhere in the world.  </a:t>
              </a:r>
            </a:p>
            <a:p>
              <a:pPr marL="457200" lvl="0" indent="-3048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buChar char="•"/>
              </a:pPr>
              <a:r>
                <a:rPr lang="en-GB" altLang="en-US" sz="1200" dirty="0">
                  <a:solidFill>
                    <a:srgbClr val="000000"/>
                  </a:solidFill>
                  <a:latin typeface="Segoe Print" panose="02000800000000000000" pitchFamily="2" charset="0"/>
                  <a:cs typeface="Arial" panose="020B0604020202020204" pitchFamily="34" charset="0"/>
                  <a:sym typeface="Arial" panose="020B0604020202020204" pitchFamily="34" charset="0"/>
                </a:rPr>
                <a:t>The Amazon Rainforest produces more than 20% of the world’s oxygen. </a:t>
              </a:r>
            </a:p>
            <a:p>
              <a:pPr marL="457200" lvl="0" indent="-3048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buChar char="•"/>
              </a:pPr>
              <a:r>
                <a:rPr lang="en-GB" altLang="en-US" sz="1200" dirty="0">
                  <a:solidFill>
                    <a:srgbClr val="000000"/>
                  </a:solidFill>
                  <a:latin typeface="Segoe Print" panose="02000800000000000000" pitchFamily="2" charset="0"/>
                  <a:cs typeface="Arial" panose="020B0604020202020204" pitchFamily="34" charset="0"/>
                  <a:sym typeface="Arial" panose="020B0604020202020204" pitchFamily="34" charset="0"/>
                </a:rPr>
                <a:t>The rainforest provides palm oil which is in many foods we consume daily such as Skittles and Doritos. </a:t>
              </a:r>
            </a:p>
            <a:p>
              <a:pPr marL="457200" lvl="0" indent="-3048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buChar char="•"/>
              </a:pPr>
              <a:r>
                <a:rPr lang="en-GB" altLang="en-US" sz="1200" dirty="0">
                  <a:solidFill>
                    <a:srgbClr val="000000"/>
                  </a:solidFill>
                  <a:latin typeface="Segoe Print" panose="02000800000000000000" pitchFamily="2" charset="0"/>
                  <a:cs typeface="Arial" panose="020B0604020202020204" pitchFamily="34" charset="0"/>
                  <a:sym typeface="Arial" panose="020B0604020202020204" pitchFamily="34" charset="0"/>
                </a:rPr>
                <a:t>We know about life in the rainforest because of evidence from studies and being able to visit.  </a:t>
              </a:r>
            </a:p>
            <a:p>
              <a:pPr marL="457200" lvl="0" indent="-3048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buChar char="•"/>
              </a:pPr>
              <a:r>
                <a:rPr lang="en-GB" altLang="en-US" sz="1200" dirty="0">
                  <a:solidFill>
                    <a:srgbClr val="000000"/>
                  </a:solidFill>
                  <a:latin typeface="Segoe Print" panose="02000800000000000000" pitchFamily="2" charset="0"/>
                  <a:cs typeface="Arial" panose="020B0604020202020204" pitchFamily="34" charset="0"/>
                  <a:sym typeface="Arial" panose="020B0604020202020204" pitchFamily="34" charset="0"/>
                </a:rPr>
                <a:t>The Amazon Rainforest is home to approximately 250,000 Amazon natives and around 170 different languages are spoken. </a:t>
              </a:r>
            </a:p>
            <a:p>
              <a:pPr marL="457200" lvl="0" indent="-3048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buChar char="•"/>
              </a:pPr>
              <a:r>
                <a:rPr lang="en-GB" altLang="en-US" sz="1200" dirty="0">
                  <a:solidFill>
                    <a:srgbClr val="000000"/>
                  </a:solidFill>
                  <a:latin typeface="Segoe Print" panose="02000800000000000000" pitchFamily="2" charset="0"/>
                  <a:cs typeface="Arial" panose="020B0604020202020204" pitchFamily="34" charset="0"/>
                  <a:sym typeface="Arial" panose="020B0604020202020204" pitchFamily="34" charset="0"/>
                </a:rPr>
                <a:t>It is believed there are as many as 50 tribes living in the Amazon rainforest who have never had contact with the outside world. </a:t>
              </a:r>
            </a:p>
            <a:p>
              <a:pPr marL="457200" lvl="0" indent="-3048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buChar char="•"/>
              </a:pPr>
              <a:r>
                <a:rPr lang="en-GB" altLang="en-US" sz="1200" dirty="0">
                  <a:solidFill>
                    <a:srgbClr val="000000"/>
                  </a:solidFill>
                  <a:latin typeface="Segoe Print" panose="02000800000000000000" pitchFamily="2" charset="0"/>
                  <a:cs typeface="Arial" panose="020B0604020202020204" pitchFamily="34" charset="0"/>
                  <a:sym typeface="Arial" panose="020B0604020202020204" pitchFamily="34" charset="0"/>
                </a:rPr>
                <a:t>Sherwood Forest is a Site of Special Scientific Interest, a National Nature Reserve and a Special Area of Conservation. </a:t>
              </a:r>
            </a:p>
            <a:p>
              <a:pPr marL="457200" lvl="0" indent="-3048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buChar char="•"/>
              </a:pPr>
              <a:r>
                <a:rPr lang="en-GB" altLang="en-US" sz="1200" dirty="0">
                  <a:solidFill>
                    <a:srgbClr val="000000"/>
                  </a:solidFill>
                  <a:latin typeface="Segoe Print" panose="02000800000000000000" pitchFamily="2" charset="0"/>
                  <a:cs typeface="Arial" panose="020B0604020202020204" pitchFamily="34" charset="0"/>
                  <a:sym typeface="Arial" panose="020B0604020202020204" pitchFamily="34" charset="0"/>
                </a:rPr>
                <a:t>Sherwood Forest is linked to the legends of Robin Hood. </a:t>
              </a:r>
            </a:p>
            <a:p>
              <a:pPr marL="457200" lvl="0" indent="-3048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buChar char="•"/>
              </a:pPr>
              <a:r>
                <a:rPr lang="en-GB" altLang="en-US" sz="1200" dirty="0">
                  <a:solidFill>
                    <a:srgbClr val="000000"/>
                  </a:solidFill>
                  <a:latin typeface="Segoe Print" panose="02000800000000000000" pitchFamily="2" charset="0"/>
                  <a:cs typeface="Arial" panose="020B0604020202020204" pitchFamily="34" charset="0"/>
                  <a:sym typeface="Arial" panose="020B0604020202020204" pitchFamily="34" charset="0"/>
                </a:rPr>
                <a:t>Around 500,000 people visit Sherwood Forest every year. 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DD1B570-C632-BC49-94D7-555F7305B79B}"/>
              </a:ext>
            </a:extLst>
          </p:cNvPr>
          <p:cNvGrpSpPr/>
          <p:nvPr/>
        </p:nvGrpSpPr>
        <p:grpSpPr>
          <a:xfrm>
            <a:off x="5264106" y="114630"/>
            <a:ext cx="6673251" cy="2492990"/>
            <a:chOff x="254643" y="998971"/>
            <a:chExt cx="4832415" cy="249299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F0E108E-917E-654D-933A-04E3438400F9}"/>
                </a:ext>
              </a:extLst>
            </p:cNvPr>
            <p:cNvSpPr txBox="1"/>
            <p:nvPr/>
          </p:nvSpPr>
          <p:spPr>
            <a:xfrm>
              <a:off x="254643" y="998971"/>
              <a:ext cx="4832415" cy="369332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5000"/>
                    <a:lumOff val="95000"/>
                  </a:schemeClr>
                </a:gs>
                <a:gs pos="74000">
                  <a:schemeClr val="accent6">
                    <a:lumMod val="45000"/>
                    <a:lumOff val="55000"/>
                  </a:schemeClr>
                </a:gs>
                <a:gs pos="83000">
                  <a:schemeClr val="accent6">
                    <a:lumMod val="45000"/>
                    <a:lumOff val="55000"/>
                  </a:schemeClr>
                </a:gs>
                <a:gs pos="100000">
                  <a:schemeClr val="accent6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kaju" panose="02000500000000000000" pitchFamily="2" charset="0"/>
                </a:rPr>
                <a:t>Historical Skills and Enquiry </a:t>
              </a:r>
              <a:endParaRPr lang="en-US" dirty="0">
                <a:latin typeface="Akaju" panose="02000500000000000000" pitchFamily="2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8F67E2F-C9AB-2148-84D5-10A361393D3C}"/>
                </a:ext>
              </a:extLst>
            </p:cNvPr>
            <p:cNvSpPr txBox="1"/>
            <p:nvPr/>
          </p:nvSpPr>
          <p:spPr>
            <a:xfrm>
              <a:off x="254643" y="1368303"/>
              <a:ext cx="4832415" cy="212365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457200" lvl="0" indent="-3048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ts val="1200"/>
                <a:buFont typeface="Arial" panose="020B0604020202020204" pitchFamily="34" charset="0"/>
                <a:buChar char="•"/>
              </a:pPr>
              <a:r>
                <a:rPr lang="en-GB" altLang="en-US" sz="1200" dirty="0">
                  <a:solidFill>
                    <a:srgbClr val="000000"/>
                  </a:solidFill>
                  <a:latin typeface="Segoe Print" panose="02000800000000000000" pitchFamily="2" charset="0"/>
                  <a:cs typeface="Arial" panose="020B0604020202020204" pitchFamily="34" charset="0"/>
                  <a:sym typeface="Arial" panose="020B0604020202020204" pitchFamily="34" charset="0"/>
                </a:rPr>
                <a:t>Describe where the rainforests are around the word.  </a:t>
              </a:r>
            </a:p>
            <a:p>
              <a:pPr marL="457200" lvl="0" indent="-3048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ts val="1200"/>
                <a:buFont typeface="Arial" panose="020B0604020202020204" pitchFamily="34" charset="0"/>
                <a:buChar char="•"/>
              </a:pPr>
              <a:r>
                <a:rPr lang="en-GB" altLang="en-US" sz="1200" dirty="0">
                  <a:solidFill>
                    <a:srgbClr val="000000"/>
                  </a:solidFill>
                  <a:latin typeface="Segoe Print" panose="02000800000000000000" pitchFamily="2" charset="0"/>
                  <a:cs typeface="Arial" panose="020B0604020202020204" pitchFamily="34" charset="0"/>
                  <a:sym typeface="Arial" panose="020B0604020202020204" pitchFamily="34" charset="0"/>
                </a:rPr>
                <a:t>Describe what the climate in rainforests is like.  </a:t>
              </a:r>
            </a:p>
            <a:p>
              <a:pPr marL="457200" lvl="0" indent="-3048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ts val="1200"/>
                <a:buFont typeface="Arial" panose="020B0604020202020204" pitchFamily="34" charset="0"/>
                <a:buChar char="•"/>
              </a:pPr>
              <a:r>
                <a:rPr lang="en-GB" altLang="en-US" sz="1200" dirty="0">
                  <a:solidFill>
                    <a:srgbClr val="000000"/>
                  </a:solidFill>
                  <a:latin typeface="Segoe Print" panose="02000800000000000000" pitchFamily="2" charset="0"/>
                  <a:cs typeface="Arial" panose="020B0604020202020204" pitchFamily="34" charset="0"/>
                  <a:sym typeface="Arial" panose="020B0604020202020204" pitchFamily="34" charset="0"/>
                </a:rPr>
                <a:t>Describe how the rainforests has an impact on modern society. </a:t>
              </a:r>
            </a:p>
            <a:p>
              <a:pPr marL="457200" lvl="0" indent="-3048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ts val="1200"/>
                <a:buFont typeface="Arial" panose="020B0604020202020204" pitchFamily="34" charset="0"/>
                <a:buChar char="•"/>
              </a:pPr>
              <a:r>
                <a:rPr lang="en-GB" altLang="en-US" sz="1200" dirty="0">
                  <a:solidFill>
                    <a:srgbClr val="000000"/>
                  </a:solidFill>
                  <a:latin typeface="Segoe Print" panose="02000800000000000000" pitchFamily="2" charset="0"/>
                  <a:cs typeface="Arial" panose="020B0604020202020204" pitchFamily="34" charset="0"/>
                  <a:sym typeface="Arial" panose="020B0604020202020204" pitchFamily="34" charset="0"/>
                </a:rPr>
                <a:t>Describe the layers of the rainforests. </a:t>
              </a:r>
            </a:p>
            <a:p>
              <a:pPr marL="457200" lvl="0" indent="-3048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ts val="1200"/>
                <a:buFont typeface="Arial" panose="020B0604020202020204" pitchFamily="34" charset="0"/>
                <a:buChar char="•"/>
              </a:pPr>
              <a:r>
                <a:rPr lang="en-GB" altLang="en-US" sz="1200" dirty="0">
                  <a:solidFill>
                    <a:srgbClr val="000000"/>
                  </a:solidFill>
                  <a:latin typeface="Segoe Print" panose="02000800000000000000" pitchFamily="2" charset="0"/>
                  <a:cs typeface="Arial" panose="020B0604020202020204" pitchFamily="34" charset="0"/>
                  <a:sym typeface="Arial" panose="020B0604020202020204" pitchFamily="34" charset="0"/>
                </a:rPr>
                <a:t>Describe the impact humans have on the rainforest. </a:t>
              </a:r>
            </a:p>
            <a:p>
              <a:pPr marL="457200" lvl="0" indent="-3048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ts val="1200"/>
                <a:buFont typeface="Arial" panose="020B0604020202020204" pitchFamily="34" charset="0"/>
                <a:buChar char="•"/>
              </a:pPr>
              <a:r>
                <a:rPr lang="en-GB" altLang="en-US" sz="1200" dirty="0">
                  <a:solidFill>
                    <a:srgbClr val="000000"/>
                  </a:solidFill>
                  <a:latin typeface="Segoe Print" panose="02000800000000000000" pitchFamily="2" charset="0"/>
                  <a:cs typeface="Arial" panose="020B0604020202020204" pitchFamily="34" charset="0"/>
                  <a:sym typeface="Arial" panose="020B0604020202020204" pitchFamily="34" charset="0"/>
                </a:rPr>
                <a:t>Compare what is happening in the rainforest civilisation with what is happening in Britain. Compare aspects of life such as achievements, society, beliefs, and architecture. </a:t>
              </a:r>
            </a:p>
            <a:p>
              <a:pPr marL="457200" lvl="0" indent="-3048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ts val="1200"/>
                <a:buFont typeface="Arial" panose="020B0604020202020204" pitchFamily="34" charset="0"/>
                <a:buChar char="•"/>
              </a:pPr>
              <a:r>
                <a:rPr lang="en-GB" altLang="en-US" sz="1200" dirty="0">
                  <a:solidFill>
                    <a:srgbClr val="000000"/>
                  </a:solidFill>
                  <a:latin typeface="Segoe Print" panose="02000800000000000000" pitchFamily="2" charset="0"/>
                  <a:cs typeface="Arial" panose="020B0604020202020204" pitchFamily="34" charset="0"/>
                  <a:sym typeface="Arial" panose="020B0604020202020204" pitchFamily="34" charset="0"/>
                </a:rPr>
                <a:t>Present what you know about the rainforest using a variety of skills (e.g. Geography, English, Maths, Computing, etc) </a:t>
              </a:r>
            </a:p>
            <a:p>
              <a:pPr marL="457200" lvl="0" indent="-3048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ts val="1200"/>
                <a:buFont typeface="Arial" panose="020B0604020202020204" pitchFamily="34" charset="0"/>
                <a:buChar char="•"/>
              </a:pPr>
              <a:r>
                <a:rPr lang="en-GB" altLang="en-US" sz="1200" dirty="0">
                  <a:solidFill>
                    <a:srgbClr val="000000"/>
                  </a:solidFill>
                  <a:latin typeface="Segoe Print" panose="02000800000000000000" pitchFamily="2" charset="0"/>
                  <a:cs typeface="Arial" panose="020B0604020202020204" pitchFamily="34" charset="0"/>
                  <a:sym typeface="Arial" panose="020B0604020202020204" pitchFamily="34" charset="0"/>
                </a:rPr>
                <a:t>Use appropriate vocabulary to communicate about the rainforest. </a:t>
              </a:r>
            </a:p>
          </p:txBody>
        </p:sp>
      </p:grpSp>
      <p:pic>
        <p:nvPicPr>
          <p:cNvPr id="18" name="image1.png">
            <a:extLst>
              <a:ext uri="{FF2B5EF4-FFF2-40B4-BE49-F238E27FC236}">
                <a16:creationId xmlns:a16="http://schemas.microsoft.com/office/drawing/2014/main" id="{7B645094-B77F-2749-9690-313F57B52442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8480806" y="3137048"/>
            <a:ext cx="3456551" cy="1888283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09411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FD20AD-3AEE-C940-A2B7-F17B1B1B85D9}"/>
              </a:ext>
            </a:extLst>
          </p:cNvPr>
          <p:cNvSpPr txBox="1"/>
          <p:nvPr/>
        </p:nvSpPr>
        <p:spPr>
          <a:xfrm>
            <a:off x="237056" y="2071979"/>
            <a:ext cx="11717899" cy="36933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kaju" panose="02000500000000000000" pitchFamily="2" charset="0"/>
              </a:rPr>
              <a:t>Scientific Vocabulary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7F8EC4-45B1-5E47-8510-6ECC8A9F9738}"/>
              </a:ext>
            </a:extLst>
          </p:cNvPr>
          <p:cNvSpPr txBox="1"/>
          <p:nvPr/>
        </p:nvSpPr>
        <p:spPr>
          <a:xfrm>
            <a:off x="237059" y="2446438"/>
            <a:ext cx="1171789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latin typeface="Segoe Print" panose="02000800000000000000" pitchFamily="2" charset="0"/>
              </a:rPr>
              <a:t>The Amazon Rainforest: It is 55 million years old and located in South America across 9 countries. </a:t>
            </a:r>
            <a:endParaRPr lang="en-GB" altLang="en-US" sz="1200" dirty="0">
              <a:solidFill>
                <a:srgbClr val="000000"/>
              </a:solidFill>
              <a:latin typeface="Segoe Print" panose="02000800000000000000" pitchFamily="2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80BDA5-52F3-E04F-A749-0EF939811B69}"/>
              </a:ext>
            </a:extLst>
          </p:cNvPr>
          <p:cNvSpPr txBox="1"/>
          <p:nvPr/>
        </p:nvSpPr>
        <p:spPr>
          <a:xfrm>
            <a:off x="237054" y="2722860"/>
            <a:ext cx="1171789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latin typeface="Segoe Print" panose="02000800000000000000" pitchFamily="2" charset="0"/>
              </a:rPr>
              <a:t>Sherwood Forest: 12000 years old located in Nottinghamshire, UK. </a:t>
            </a:r>
            <a:endParaRPr lang="en-GB" altLang="en-US" sz="1200" dirty="0">
              <a:solidFill>
                <a:srgbClr val="000000"/>
              </a:solidFill>
              <a:latin typeface="Segoe Print" panose="02000800000000000000" pitchFamily="2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7BB474-C44F-944C-AA34-C606E0D832B3}"/>
              </a:ext>
            </a:extLst>
          </p:cNvPr>
          <p:cNvSpPr txBox="1"/>
          <p:nvPr/>
        </p:nvSpPr>
        <p:spPr>
          <a:xfrm>
            <a:off x="237054" y="2997549"/>
            <a:ext cx="1171789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latin typeface="Segoe Print" panose="02000800000000000000" pitchFamily="2" charset="0"/>
              </a:rPr>
              <a:t>Equator: An imaginary line around the middle of a planet. It is halfway between the North Pole and the South Pole, at 0 degrees latitude. An equator divides the planet into a Northern Hemisphere and a Southern Hemisphere.</a:t>
            </a:r>
            <a:endParaRPr lang="en-GB" altLang="en-US" sz="1200" dirty="0">
              <a:solidFill>
                <a:srgbClr val="000000"/>
              </a:solidFill>
              <a:latin typeface="Segoe Print" panose="02000800000000000000" pitchFamily="2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EC8674-423A-334F-A1AF-66B91A9FC420}"/>
              </a:ext>
            </a:extLst>
          </p:cNvPr>
          <p:cNvSpPr txBox="1"/>
          <p:nvPr/>
        </p:nvSpPr>
        <p:spPr>
          <a:xfrm>
            <a:off x="237048" y="3466872"/>
            <a:ext cx="1171789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latin typeface="Segoe Print" panose="02000800000000000000" pitchFamily="2" charset="0"/>
              </a:rPr>
              <a:t>Climate: The average measurements of temperature, wind, humidity, snow, and rain in a place over the course of years. Climate is like the weather, but over a long time.</a:t>
            </a:r>
            <a:endParaRPr lang="en-GB" altLang="en-US" sz="1200" dirty="0">
              <a:solidFill>
                <a:srgbClr val="000000"/>
              </a:solidFill>
              <a:latin typeface="Segoe Print" panose="02000800000000000000" pitchFamily="2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FA077C-9722-3B40-8170-9D7F9D3384AD}"/>
              </a:ext>
            </a:extLst>
          </p:cNvPr>
          <p:cNvSpPr txBox="1"/>
          <p:nvPr/>
        </p:nvSpPr>
        <p:spPr>
          <a:xfrm>
            <a:off x="237049" y="3920479"/>
            <a:ext cx="11717896" cy="2838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latin typeface="Segoe Print" panose="02000800000000000000" pitchFamily="2" charset="0"/>
              </a:rPr>
              <a:t>Forest floor Layer: First layer of the rainforest. This layer gets almost no sunlight. </a:t>
            </a:r>
            <a:endParaRPr lang="en-GB" altLang="en-US" sz="1200" dirty="0">
              <a:solidFill>
                <a:srgbClr val="000000"/>
              </a:solidFill>
              <a:latin typeface="Segoe Print" panose="02000800000000000000" pitchFamily="2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5552ED-0252-B34B-A32D-96CE4ADB9A1C}"/>
              </a:ext>
            </a:extLst>
          </p:cNvPr>
          <p:cNvSpPr txBox="1"/>
          <p:nvPr/>
        </p:nvSpPr>
        <p:spPr>
          <a:xfrm>
            <a:off x="237056" y="4211496"/>
            <a:ext cx="1171789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latin typeface="Segoe Print" panose="02000800000000000000" pitchFamily="2" charset="0"/>
              </a:rPr>
              <a:t>Understorey Layer:  Second layer of the rainforest. Many insects live here. </a:t>
            </a:r>
            <a:endParaRPr lang="en-GB" altLang="en-US" sz="1200" dirty="0">
              <a:solidFill>
                <a:srgbClr val="000000"/>
              </a:solidFill>
              <a:latin typeface="Segoe Print" panose="02000800000000000000" pitchFamily="2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BF455EF-1991-ED4B-82FC-2B6D9AEC982A}"/>
              </a:ext>
            </a:extLst>
          </p:cNvPr>
          <p:cNvSpPr txBox="1"/>
          <p:nvPr/>
        </p:nvSpPr>
        <p:spPr>
          <a:xfrm>
            <a:off x="237052" y="4490153"/>
            <a:ext cx="1171789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latin typeface="Segoe Print" panose="02000800000000000000" pitchFamily="2" charset="0"/>
              </a:rPr>
              <a:t>Canopy Layer: Third layer of a rainforest. This layer gets the most rain and sunlight.</a:t>
            </a:r>
            <a:endParaRPr lang="en-GB" altLang="en-US" sz="1200" dirty="0">
              <a:solidFill>
                <a:srgbClr val="000000"/>
              </a:solidFill>
              <a:latin typeface="Segoe Print" panose="02000800000000000000" pitchFamily="2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F5A5744-A2BD-C44D-A896-ED2A5EBFB843}"/>
              </a:ext>
            </a:extLst>
          </p:cNvPr>
          <p:cNvSpPr txBox="1"/>
          <p:nvPr/>
        </p:nvSpPr>
        <p:spPr>
          <a:xfrm>
            <a:off x="237054" y="5040107"/>
            <a:ext cx="1171789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latin typeface="Segoe Print" panose="02000800000000000000" pitchFamily="2" charset="0"/>
              </a:rPr>
              <a:t>Europe: is a continent where we live.</a:t>
            </a:r>
            <a:endParaRPr lang="en-GB" altLang="en-US" sz="1200" dirty="0">
              <a:solidFill>
                <a:srgbClr val="000000"/>
              </a:solidFill>
              <a:latin typeface="Segoe Print" panose="02000800000000000000" pitchFamily="2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265EE7-DE34-3C43-8251-AF965A06DDCA}"/>
              </a:ext>
            </a:extLst>
          </p:cNvPr>
          <p:cNvSpPr txBox="1"/>
          <p:nvPr/>
        </p:nvSpPr>
        <p:spPr>
          <a:xfrm>
            <a:off x="237054" y="4763108"/>
            <a:ext cx="1171789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latin typeface="Segoe Print" panose="02000800000000000000" pitchFamily="2" charset="0"/>
              </a:rPr>
              <a:t>Emergent Layer: Fourth layer of the rainforest. Trees in this layer can be as tall as 60cm.</a:t>
            </a:r>
            <a:endParaRPr lang="en-GB" altLang="en-US" sz="1200" dirty="0">
              <a:solidFill>
                <a:srgbClr val="000000"/>
              </a:solidFill>
              <a:latin typeface="Segoe Print" panose="02000800000000000000" pitchFamily="2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9EF48F-F16D-3A43-AE7D-D2D15A47B526}"/>
              </a:ext>
            </a:extLst>
          </p:cNvPr>
          <p:cNvSpPr txBox="1"/>
          <p:nvPr/>
        </p:nvSpPr>
        <p:spPr>
          <a:xfrm>
            <a:off x="237048" y="5592739"/>
            <a:ext cx="1171789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latin typeface="Segoe Print" panose="02000800000000000000" pitchFamily="2" charset="0"/>
              </a:rPr>
              <a:t>Diet: The food and drink that a person or animal usually has. </a:t>
            </a:r>
            <a:endParaRPr lang="en-GB" altLang="en-US" sz="1200" dirty="0">
              <a:solidFill>
                <a:srgbClr val="000000"/>
              </a:solidFill>
              <a:latin typeface="Segoe Print" panose="02000800000000000000" pitchFamily="2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7F8E22-DA31-8A49-945D-D346378F5092}"/>
              </a:ext>
            </a:extLst>
          </p:cNvPr>
          <p:cNvSpPr txBox="1"/>
          <p:nvPr/>
        </p:nvSpPr>
        <p:spPr>
          <a:xfrm>
            <a:off x="237052" y="5318488"/>
            <a:ext cx="1171789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latin typeface="Segoe Print" panose="02000800000000000000" pitchFamily="2" charset="0"/>
              </a:rPr>
              <a:t>Habitat: is a place that an animal lives. It provides the animal with food, water and shelter. </a:t>
            </a:r>
            <a:endParaRPr lang="en-GB" altLang="en-US" sz="1200" dirty="0">
              <a:solidFill>
                <a:srgbClr val="000000"/>
              </a:solidFill>
              <a:latin typeface="Segoe Print" panose="02000800000000000000" pitchFamily="2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B2DEA3B-9412-5B4D-8039-6B377BDB19DB}"/>
              </a:ext>
            </a:extLst>
          </p:cNvPr>
          <p:cNvGrpSpPr/>
          <p:nvPr/>
        </p:nvGrpSpPr>
        <p:grpSpPr>
          <a:xfrm>
            <a:off x="237049" y="194542"/>
            <a:ext cx="11717901" cy="1692771"/>
            <a:chOff x="254643" y="998971"/>
            <a:chExt cx="4832415" cy="1692771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0898ABD-47AF-3044-83AA-10F3C8A1AF2C}"/>
                </a:ext>
              </a:extLst>
            </p:cNvPr>
            <p:cNvSpPr txBox="1"/>
            <p:nvPr/>
          </p:nvSpPr>
          <p:spPr>
            <a:xfrm>
              <a:off x="254643" y="998971"/>
              <a:ext cx="4832415" cy="370390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5000"/>
                    <a:lumOff val="95000"/>
                  </a:schemeClr>
                </a:gs>
                <a:gs pos="74000">
                  <a:schemeClr val="accent6">
                    <a:lumMod val="45000"/>
                    <a:lumOff val="55000"/>
                  </a:schemeClr>
                </a:gs>
                <a:gs pos="83000">
                  <a:schemeClr val="accent6">
                    <a:lumMod val="45000"/>
                    <a:lumOff val="55000"/>
                  </a:schemeClr>
                </a:gs>
                <a:gs pos="100000">
                  <a:schemeClr val="accent6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Akaju" panose="02000500000000000000" pitchFamily="2" charset="0"/>
                </a:rPr>
                <a:t>People or Places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1D1EE6C-66E4-FB48-B448-57D1ACA8CF92}"/>
                </a:ext>
              </a:extLst>
            </p:cNvPr>
            <p:cNvSpPr txBox="1"/>
            <p:nvPr/>
          </p:nvSpPr>
          <p:spPr>
            <a:xfrm>
              <a:off x="254643" y="1368303"/>
              <a:ext cx="4832415" cy="13234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600" u="sng" dirty="0">
                  <a:latin typeface="Segoe Print" panose="02000800000000000000" pitchFamily="2" charset="0"/>
                </a:rPr>
                <a:t>The Amazon Rainforest:</a:t>
              </a:r>
              <a:r>
                <a:rPr lang="en-GB" sz="1600" dirty="0">
                  <a:latin typeface="Segoe Print" panose="02000800000000000000" pitchFamily="2" charset="0"/>
                </a:rPr>
                <a:t> Located in South America and covers 5.5 million square kilometres of land across 9 countries. The Amazon river flows through the Amazon rainforest. It is at least 55 million years old. </a:t>
              </a:r>
            </a:p>
            <a:p>
              <a:endParaRPr lang="en-GB" sz="1600" dirty="0">
                <a:latin typeface="Segoe Print" panose="02000800000000000000" pitchFamily="2" charset="0"/>
              </a:endParaRPr>
            </a:p>
            <a:p>
              <a:r>
                <a:rPr lang="en-GB" sz="1600" u="sng" dirty="0">
                  <a:latin typeface="Segoe Print" panose="02000800000000000000" pitchFamily="2" charset="0"/>
                </a:rPr>
                <a:t>Sherwood Forest:</a:t>
              </a:r>
              <a:r>
                <a:rPr lang="en-GB" sz="1600" dirty="0">
                  <a:latin typeface="Segoe Print" panose="02000800000000000000" pitchFamily="2" charset="0"/>
                </a:rPr>
                <a:t> Located in Nottinghamshire, UK and covers 4 square kilometres. The Rivers Idle, Maun, Meden and Poulter flow through Sherwood Forest before joining the River Trent. </a:t>
              </a:r>
              <a:endParaRPr lang="en-GB" altLang="en-US" sz="1600" dirty="0">
                <a:solidFill>
                  <a:srgbClr val="000000"/>
                </a:solidFill>
                <a:latin typeface="Segoe Print" panose="02000800000000000000" pitchFamily="2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1501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661</Words>
  <Application>Microsoft Macintosh PowerPoint</Application>
  <PresentationFormat>Widescreen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Akaju</vt:lpstr>
      <vt:lpstr>Arial</vt:lpstr>
      <vt:lpstr>Calibri</vt:lpstr>
      <vt:lpstr>Calibri Light</vt:lpstr>
      <vt:lpstr>Segoe Print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Henry Short</dc:creator>
  <cp:lastModifiedBy>Henry Short</cp:lastModifiedBy>
  <cp:revision>11</cp:revision>
  <dcterms:created xsi:type="dcterms:W3CDTF">2020-07-15T10:30:06Z</dcterms:created>
  <dcterms:modified xsi:type="dcterms:W3CDTF">2020-07-16T11:37:37Z</dcterms:modified>
</cp:coreProperties>
</file>